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  <p:sldId id="257" r:id="rId5"/>
    <p:sldId id="260" r:id="rId6"/>
    <p:sldId id="261" r:id="rId7"/>
    <p:sldId id="262" r:id="rId8"/>
    <p:sldId id="273" r:id="rId9"/>
    <p:sldId id="272" r:id="rId10"/>
    <p:sldId id="274" r:id="rId11"/>
    <p:sldId id="263" r:id="rId12"/>
    <p:sldId id="275" r:id="rId13"/>
    <p:sldId id="276" r:id="rId14"/>
    <p:sldId id="271" r:id="rId15"/>
    <p:sldId id="270" r:id="rId16"/>
    <p:sldId id="277" r:id="rId17"/>
    <p:sldId id="278" r:id="rId18"/>
    <p:sldId id="280" r:id="rId19"/>
    <p:sldId id="281" r:id="rId20"/>
    <p:sldId id="279" r:id="rId21"/>
    <p:sldId id="264" r:id="rId22"/>
    <p:sldId id="265" r:id="rId23"/>
    <p:sldId id="266" r:id="rId24"/>
    <p:sldId id="267" r:id="rId25"/>
    <p:sldId id="268" r:id="rId26"/>
    <p:sldId id="269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1896" y="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563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395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909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775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96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89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042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699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147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508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19E-95D0-4789-A197-52122FD5254E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142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AC19E-95D0-4789-A197-52122FD5254E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C5E69-F341-457C-B928-FE7A7DC61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60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msdn.microsoft.com/ru-ru/library/system(v=vs.110).aspx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sdn.microsoft.com/ru-ru/library/ms131423(v=vs.110).aspx" TargetMode="External"/><Relationship Id="rId2" Type="http://schemas.openxmlformats.org/officeDocument/2006/relationships/hyperlink" Target="https://msdn.microsoft.com/ru-ru/library/6y4za026(v=vs.110).aspx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sdn.microsoft.com/ru-ru/library/ms131424(v=vs.110).aspx" TargetMode="External"/><Relationship Id="rId5" Type="http://schemas.openxmlformats.org/officeDocument/2006/relationships/hyperlink" Target="https://msdn.microsoft.com/ru-ru/library/ttyxaek9(v=vs.110).aspx" TargetMode="External"/><Relationship Id="rId4" Type="http://schemas.openxmlformats.org/officeDocument/2006/relationships/hyperlink" Target="https://msdn.microsoft.com/ru-ru/library/xsa4321w(v=vs.110).aspx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sdn.microsoft.com/ru-ru/library/ezh7k8d5(v=vs.110).aspx" TargetMode="External"/><Relationship Id="rId2" Type="http://schemas.openxmlformats.org/officeDocument/2006/relationships/hyperlink" Target="https://msdn.microsoft.com/ru-ru/library/k9s9t975(v=vs.110).aspx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sdn.microsoft.com/ru-ru/library/9d876whe(v=vs.110).aspx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msdn.microsoft.com/ru-ru/library/system.array.rank.aspx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467339"/>
            <a:ext cx="72653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4000" b="1">
                <a:latin typeface="Times New Roman" pitchFamily="18" charset="0"/>
                <a:cs typeface="Times New Roman" pitchFamily="18" charset="0"/>
              </a:rPr>
              <a:t>ЖОЛДЫ</a:t>
            </a:r>
            <a:r>
              <a:rPr lang="kk-KZ" sz="4000" b="1" dirty="0">
                <a:latin typeface="Times New Roman" pitchFamily="18" charset="0"/>
                <a:cs typeface="Times New Roman" pitchFamily="18" charset="0"/>
              </a:rPr>
              <a:t>Қ АЙНЫМАЛЫЛАР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692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420888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C# тілінде символдармен жұмыс жасауға арналған арнайы char класы қолданылады, онда символдарды көрсетудің екі байттық жүйесі және осы символдармен жұмыс жасаудың көптеген әдістер жиыны қолданылады.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620688"/>
            <a:ext cx="70567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Char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құрылымы</a:t>
            </a:r>
          </a:p>
          <a:p>
            <a:pPr indent="457200"/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UTF-16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кодының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элементі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ретіндегі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символ.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Атаулар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кеңістігі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2"/>
              </a:rPr>
              <a:t>System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845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2926" y="934091"/>
            <a:ext cx="835754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>
                <a:solidFill>
                  <a:srgbClr val="0000FF"/>
                </a:solidFill>
                <a:effectLst/>
                <a:latin typeface="Courier New"/>
                <a:ea typeface="Times New Roman"/>
                <a:cs typeface="Times New Roman"/>
              </a:rPr>
              <a:t>using</a:t>
            </a:r>
            <a:r>
              <a:rPr lang="en-US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 System;</a:t>
            </a:r>
            <a:endParaRPr lang="ru-RU" sz="20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>
                <a:solidFill>
                  <a:srgbClr val="0000FF"/>
                </a:solidFill>
                <a:effectLst/>
                <a:latin typeface="Courier New"/>
                <a:ea typeface="Times New Roman"/>
                <a:cs typeface="Times New Roman"/>
              </a:rPr>
              <a:t>public</a:t>
            </a:r>
            <a:r>
              <a:rPr lang="en-US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effectLst/>
                <a:latin typeface="Courier New"/>
                <a:ea typeface="Times New Roman"/>
                <a:cs typeface="Times New Roman"/>
              </a:rPr>
              <a:t>class</a:t>
            </a:r>
            <a:r>
              <a:rPr lang="en-US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IsLowerSample</a:t>
            </a:r>
            <a:r>
              <a:rPr lang="en-US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 {</a:t>
            </a:r>
            <a:endParaRPr lang="ru-RU" sz="20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	</a:t>
            </a:r>
            <a:r>
              <a:rPr lang="en-US" sz="2000" dirty="0">
                <a:solidFill>
                  <a:srgbClr val="0000FF"/>
                </a:solidFill>
                <a:effectLst/>
                <a:latin typeface="Courier New"/>
                <a:ea typeface="Times New Roman"/>
                <a:cs typeface="Times New Roman"/>
              </a:rPr>
              <a:t>public</a:t>
            </a:r>
            <a:r>
              <a:rPr lang="en-US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effectLst/>
                <a:latin typeface="Courier New"/>
                <a:ea typeface="Times New Roman"/>
                <a:cs typeface="Times New Roman"/>
              </a:rPr>
              <a:t>static</a:t>
            </a:r>
            <a:r>
              <a:rPr lang="en-US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effectLst/>
                <a:latin typeface="Courier New"/>
                <a:ea typeface="Times New Roman"/>
                <a:cs typeface="Times New Roman"/>
              </a:rPr>
              <a:t>void</a:t>
            </a:r>
            <a:r>
              <a:rPr lang="en-US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 Main() {</a:t>
            </a:r>
            <a:endParaRPr lang="ru-RU" sz="20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		</a:t>
            </a:r>
            <a:r>
              <a:rPr lang="en-US" sz="2000" dirty="0">
                <a:solidFill>
                  <a:srgbClr val="0000FF"/>
                </a:solidFill>
                <a:effectLst/>
                <a:latin typeface="Courier New"/>
                <a:ea typeface="Times New Roman"/>
                <a:cs typeface="Times New Roman"/>
              </a:rPr>
              <a:t>char</a:t>
            </a:r>
            <a:r>
              <a:rPr lang="en-US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ch</a:t>
            </a:r>
            <a:r>
              <a:rPr lang="en-US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 = </a:t>
            </a:r>
            <a:r>
              <a:rPr lang="en-US" sz="2000" dirty="0">
                <a:solidFill>
                  <a:srgbClr val="A31515"/>
                </a:solidFill>
                <a:effectLst/>
                <a:latin typeface="Courier New"/>
                <a:ea typeface="Times New Roman"/>
                <a:cs typeface="Times New Roman"/>
              </a:rPr>
              <a:t>'a'</a:t>
            </a:r>
            <a:r>
              <a:rPr lang="en-US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;</a:t>
            </a:r>
            <a:endParaRPr lang="ru-RU" sz="20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		</a:t>
            </a:r>
            <a:r>
              <a:rPr lang="en-US" sz="2000" dirty="0" err="1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Console.WriteLine</a:t>
            </a:r>
            <a:r>
              <a:rPr lang="en-US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(</a:t>
            </a:r>
            <a:r>
              <a:rPr lang="en-US" sz="2000" dirty="0" err="1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Char.IsLower</a:t>
            </a:r>
            <a:r>
              <a:rPr lang="en-US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(</a:t>
            </a:r>
            <a:r>
              <a:rPr lang="en-US" sz="2000" dirty="0" err="1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ch</a:t>
            </a:r>
            <a:r>
              <a:rPr lang="en-US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));				</a:t>
            </a:r>
            <a:endParaRPr lang="ru-RU" sz="20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		</a:t>
            </a:r>
            <a:r>
              <a:rPr lang="en-US" sz="2000" dirty="0" err="1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Console.WriteLine</a:t>
            </a:r>
            <a:r>
              <a:rPr lang="en-US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(</a:t>
            </a:r>
            <a:r>
              <a:rPr lang="en-US" sz="2000" dirty="0" err="1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Char.IsLower</a:t>
            </a:r>
            <a:r>
              <a:rPr lang="en-US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(</a:t>
            </a:r>
            <a:r>
              <a:rPr lang="en-US" sz="2000" dirty="0">
                <a:solidFill>
                  <a:srgbClr val="A31515"/>
                </a:solidFill>
                <a:effectLst/>
                <a:latin typeface="Courier New"/>
                <a:ea typeface="Times New Roman"/>
                <a:cs typeface="Times New Roman"/>
              </a:rPr>
              <a:t>"</a:t>
            </a:r>
            <a:r>
              <a:rPr lang="en-US" sz="2000" dirty="0" err="1">
                <a:solidFill>
                  <a:srgbClr val="A31515"/>
                </a:solidFill>
                <a:effectLst/>
                <a:latin typeface="Courier New"/>
                <a:ea typeface="Times New Roman"/>
                <a:cs typeface="Times New Roman"/>
              </a:rPr>
              <a:t>upperCase</a:t>
            </a:r>
            <a:r>
              <a:rPr lang="en-US" sz="2000" dirty="0">
                <a:solidFill>
                  <a:srgbClr val="A31515"/>
                </a:solidFill>
                <a:effectLst/>
                <a:latin typeface="Courier New"/>
                <a:ea typeface="Times New Roman"/>
                <a:cs typeface="Times New Roman"/>
              </a:rPr>
              <a:t>"</a:t>
            </a:r>
            <a:r>
              <a:rPr lang="en-US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, 5));	</a:t>
            </a:r>
            <a:endParaRPr lang="ru-RU" sz="20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	</a:t>
            </a:r>
            <a:r>
              <a:rPr lang="ru-RU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}</a:t>
            </a:r>
            <a:endParaRPr lang="ru-RU" sz="20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0000"/>
                </a:solidFill>
                <a:effectLst/>
                <a:latin typeface="Courier New"/>
                <a:ea typeface="Times New Roman"/>
                <a:cs typeface="Times New Roman"/>
              </a:rPr>
              <a:t>}</a:t>
            </a:r>
            <a:r>
              <a:rPr lang="en-US" sz="2000" dirty="0">
                <a:solidFill>
                  <a:srgbClr val="008000"/>
                </a:solidFill>
                <a:effectLst/>
                <a:latin typeface="Courier New"/>
                <a:ea typeface="Times New Roman"/>
                <a:cs typeface="Times New Roman"/>
              </a:rPr>
              <a:t> </a:t>
            </a:r>
            <a:endParaRPr lang="ru-RU" sz="20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>
                <a:solidFill>
                  <a:srgbClr val="008000"/>
                </a:solidFill>
                <a:effectLst/>
                <a:latin typeface="Courier New"/>
                <a:ea typeface="Times New Roman"/>
                <a:cs typeface="Times New Roman"/>
              </a:rPr>
              <a:t>// Output: "True"</a:t>
            </a:r>
            <a:endParaRPr lang="ru-RU" sz="20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>
                <a:solidFill>
                  <a:srgbClr val="008000"/>
                </a:solidFill>
                <a:effectLst/>
                <a:latin typeface="Courier New"/>
                <a:ea typeface="Times New Roman"/>
                <a:cs typeface="Times New Roman"/>
              </a:rPr>
              <a:t>// Output: "False"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550421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IsLower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әдісін қолдану мысалы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6395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3548" y="476672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Char.IsWhiteSpace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 (Char)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әдісі</a:t>
            </a: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Егер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символы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бос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болса, онда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true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мәні қайтарылады.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3548" y="1669218"/>
            <a:ext cx="7776864" cy="4108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using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System;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public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class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IsWhiteSpaceSample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kk-KZ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{	</a:t>
            </a:r>
            <a:endParaRPr kumimoji="0" lang="kk-KZ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public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void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Main() </a:t>
            </a:r>
            <a:endParaRPr kumimoji="0" lang="kk-KZ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{		</a:t>
            </a:r>
            <a:endParaRPr kumimoji="0" lang="kk-KZ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string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str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"black matter"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		</a:t>
            </a:r>
            <a:endParaRPr kumimoji="0" lang="kk-KZ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Console.WriteLine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Char.IsWhiteSpace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'A'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));		</a:t>
            </a:r>
            <a:endParaRPr kumimoji="0" lang="kk-KZ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Console.WriteLine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Char.IsWhiteSpace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str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5));		</a:t>
            </a:r>
            <a:endParaRPr kumimoji="0" lang="kk-KZ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}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}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// Output: "False"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// Output: "True"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482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68" y="1340768"/>
            <a:ext cx="7992888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548680"/>
            <a:ext cx="8136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Мысал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kk-KZ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M:System.Char.GetUnicodeCategory(System.Char)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әдісі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- 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string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жолындагы әрбір   символдың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Unicode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категориясын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шығарады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729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10873207" cy="511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27196" y="539388"/>
            <a:ext cx="1044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Нәтиже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0028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79928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Жолдық айнымалы ұғымы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String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классы</a:t>
            </a:r>
          </a:p>
          <a:p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UTF-16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кодындағы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</a:t>
            </a:r>
            <a:r>
              <a:rPr lang="kk-KZ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әтін </a:t>
            </a:r>
          </a:p>
          <a:p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Атаулар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кеңістігі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 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System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C# тілінде жолдармен жұмыс істеу үшін (мәтіндермен, символдардың кез келген бірігуі) сәйкес класымен анықталатын арнайы string типі қолданылады. String класы сілтемелік типке жатады және кез келген ұзындықтағы жолдық айнымалыларды анықтауға көмектеседі.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724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6AA008F-874E-4F81-A979-F311B920ABF3}"/>
              </a:ext>
            </a:extLst>
          </p:cNvPr>
          <p:cNvSpPr/>
          <p:nvPr/>
        </p:nvSpPr>
        <p:spPr>
          <a:xfrm>
            <a:off x="683568" y="404664"/>
            <a:ext cx="7128792" cy="399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Конструкторлар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(толы</a:t>
            </a:r>
            <a:r>
              <a:rPr lang="kk-KZ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 ақпаратты анықтамадан қараңыз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EDA08FE-B367-4B80-AFF7-4019DC94D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852200"/>
              </p:ext>
            </p:extLst>
          </p:nvPr>
        </p:nvGraphicFramePr>
        <p:xfrm>
          <a:off x="647564" y="1061548"/>
          <a:ext cx="7848872" cy="4734904"/>
        </p:xfrm>
        <a:graphic>
          <a:graphicData uri="http://schemas.openxmlformats.org/drawingml/2006/table">
            <a:tbl>
              <a:tblPr firstRow="1" firstCol="1" bandRow="1"/>
              <a:tblGrid>
                <a:gridCol w="2001440">
                  <a:extLst>
                    <a:ext uri="{9D8B030D-6E8A-4147-A177-3AD203B41FA5}">
                      <a16:colId xmlns:a16="http://schemas.microsoft.com/office/drawing/2014/main" val="2067670567"/>
                    </a:ext>
                  </a:extLst>
                </a:gridCol>
                <a:gridCol w="5847432">
                  <a:extLst>
                    <a:ext uri="{9D8B030D-6E8A-4147-A177-3AD203B41FA5}">
                      <a16:colId xmlns:a16="http://schemas.microsoft.com/office/drawing/2014/main" val="27657595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2" marR="5442" marT="5442" marB="54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Описание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2" marR="5442" marT="5442" marB="54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4906350"/>
                  </a:ext>
                </a:extLst>
              </a:tr>
              <a:tr h="4758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u="sng" dirty="0" err="1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String</a:t>
                      </a:r>
                      <a:r>
                        <a:rPr lang="ru-RU" sz="18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(</a:t>
                      </a:r>
                      <a:r>
                        <a:rPr lang="ru-RU" sz="1800" u="sng" dirty="0" err="1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Char</a:t>
                      </a:r>
                      <a:r>
                        <a:rPr lang="ru-RU" sz="18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*)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2" marR="5442" marT="5442" marB="54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Инициализирует новый экземпляр класса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String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значением, определенным указателем на массив знаков Юникода.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2" marR="5442" marT="5442" marB="54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5350851"/>
                  </a:ext>
                </a:extLst>
              </a:tr>
              <a:tr h="3673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u="sng" dirty="0" err="1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String</a:t>
                      </a:r>
                      <a:r>
                        <a:rPr lang="ru-RU" sz="18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(</a:t>
                      </a:r>
                      <a:r>
                        <a:rPr lang="ru-RU" sz="1800" u="sng" dirty="0" err="1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Char</a:t>
                      </a:r>
                      <a:r>
                        <a:rPr lang="ru-RU" sz="18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*, Int32, Int32)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2" marR="5442" marT="5442" marB="54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Инициализирует новый экземпляр класса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String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значением, которое определяется заданным указателем на массив знаков Юникода, начальной позицией знака в этом массиве и длиной.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2" marR="5442" marT="5442" marB="54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5529780"/>
                  </a:ext>
                </a:extLst>
              </a:tr>
              <a:tr h="7404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u="sng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String(Char, Int32)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2" marR="5442" marT="5442" marB="54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Инициализирует новый экземпляр класса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String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значением, полученным путем повторения заданного знака Юникода указанное число раз.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2" marR="5442" marT="5442" marB="54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6985842"/>
                  </a:ext>
                </a:extLst>
              </a:tr>
              <a:tr h="3090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u="sng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String(Char[])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2" marR="5442" marT="5442" marB="54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Инициализирует новый экземпляр класса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String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значением, заданным в виде массива знаков Юникода.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2" marR="5442" marT="5442" marB="54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5716263"/>
                  </a:ext>
                </a:extLst>
              </a:tr>
              <a:tr h="7466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u="sng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String(Char[], Int32, Int32)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2" marR="5442" marT="5442" marB="54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Инициализирует новый экземпляр класса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String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значением, заданным массивом знаков Юникода, начальной позицией знака в пределах данного массива и длиной.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2" marR="5442" marT="5442" marB="54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1785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5958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6AA008F-874E-4F81-A979-F311B920ABF3}"/>
              </a:ext>
            </a:extLst>
          </p:cNvPr>
          <p:cNvSpPr/>
          <p:nvPr/>
        </p:nvSpPr>
        <p:spPr>
          <a:xfrm>
            <a:off x="683568" y="404664"/>
            <a:ext cx="7128792" cy="399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Конструкторлар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(толы</a:t>
            </a:r>
            <a:r>
              <a:rPr lang="kk-KZ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 ақпаратты анықтамадан қараңыз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EDA08FE-B367-4B80-AFF7-4019DC94D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939799"/>
              </p:ext>
            </p:extLst>
          </p:nvPr>
        </p:nvGraphicFramePr>
        <p:xfrm>
          <a:off x="647564" y="908720"/>
          <a:ext cx="7848872" cy="3403766"/>
        </p:xfrm>
        <a:graphic>
          <a:graphicData uri="http://schemas.openxmlformats.org/drawingml/2006/table">
            <a:tbl>
              <a:tblPr firstRow="1" firstCol="1" bandRow="1"/>
              <a:tblGrid>
                <a:gridCol w="2001440">
                  <a:extLst>
                    <a:ext uri="{9D8B030D-6E8A-4147-A177-3AD203B41FA5}">
                      <a16:colId xmlns:a16="http://schemas.microsoft.com/office/drawing/2014/main" val="2067670567"/>
                    </a:ext>
                  </a:extLst>
                </a:gridCol>
                <a:gridCol w="5847432">
                  <a:extLst>
                    <a:ext uri="{9D8B030D-6E8A-4147-A177-3AD203B41FA5}">
                      <a16:colId xmlns:a16="http://schemas.microsoft.com/office/drawing/2014/main" val="27657595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2" marR="5442" marT="5442" marB="54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Описание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2" marR="5442" marT="5442" marB="54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4906350"/>
                  </a:ext>
                </a:extLst>
              </a:tr>
              <a:tr h="7862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u="sng" dirty="0" err="1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String</a:t>
                      </a:r>
                      <a:r>
                        <a:rPr lang="ru-RU" sz="18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(</a:t>
                      </a:r>
                      <a:r>
                        <a:rPr lang="ru-RU" sz="1800" u="sng" dirty="0" err="1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SByte</a:t>
                      </a:r>
                      <a:r>
                        <a:rPr lang="ru-RU" sz="1800" u="sng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*)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2" marR="5442" marT="5442" marB="54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Инициализирует новый экземпляр класса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String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значением, определенным указателем на массив 8-разрядных целых чисел со знаком.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2" marR="5442" marT="5442" marB="54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419276"/>
                  </a:ext>
                </a:extLst>
              </a:tr>
              <a:tr h="10489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u="sng" dirty="0" err="1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String</a:t>
                      </a:r>
                      <a:r>
                        <a:rPr lang="ru-RU" sz="18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(</a:t>
                      </a:r>
                      <a:r>
                        <a:rPr lang="ru-RU" sz="1800" u="sng" dirty="0" err="1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SByte</a:t>
                      </a:r>
                      <a:r>
                        <a:rPr lang="ru-RU" sz="18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*, Int32, Int32)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2" marR="5442" marT="5442" marB="54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Инициализирует новый экземпляр класса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String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значением, определяемым заданным указателем на массив 8-разрядных целых чисел со знаком, начальной позицией в пределах массива и длиной.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2" marR="5442" marT="5442" marB="54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5392621"/>
                  </a:ext>
                </a:extLst>
              </a:tr>
              <a:tr h="10489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String(</a:t>
                      </a:r>
                      <a:r>
                        <a:rPr lang="en-US" sz="1800" u="sng" dirty="0" err="1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SByte</a:t>
                      </a:r>
                      <a:r>
                        <a:rPr lang="en-US" sz="18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*,</a:t>
                      </a:r>
                      <a:r>
                        <a:rPr lang="ru-RU" sz="18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 </a:t>
                      </a:r>
                      <a:r>
                        <a:rPr lang="en-US" sz="18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Int32,</a:t>
                      </a:r>
                      <a:r>
                        <a:rPr lang="ru-RU" sz="18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 </a:t>
                      </a:r>
                      <a:r>
                        <a:rPr lang="en-US" sz="18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Int32,</a:t>
                      </a:r>
                      <a:r>
                        <a:rPr lang="ru-RU" sz="18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 </a:t>
                      </a:r>
                      <a:r>
                        <a:rPr lang="en-US" sz="18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Encoding)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2" marR="5442" marT="5442" marB="54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Инициализирует новый экземпляр класса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String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значением, определенным заданным указателем на массив 8-разрядных целых чисел со знаком, начальной позицией в пределах этого массива, длиной и объектом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Encoding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2" marR="5442" marT="5442" marB="54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1715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6225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0F7466B-4DB5-4E64-AB12-4E8C05235EDE}"/>
              </a:ext>
            </a:extLst>
          </p:cNvPr>
          <p:cNvSpPr/>
          <p:nvPr/>
        </p:nvSpPr>
        <p:spPr>
          <a:xfrm>
            <a:off x="683568" y="404664"/>
            <a:ext cx="7128792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Конструкторлар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мысалдары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19A9EDA-C9E7-4E65-B1FF-53860D87F2F3}"/>
              </a:ext>
            </a:extLst>
          </p:cNvPr>
          <p:cNvSpPr/>
          <p:nvPr/>
        </p:nvSpPr>
        <p:spPr>
          <a:xfrm>
            <a:off x="1043608" y="980728"/>
            <a:ext cx="75608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 b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нициализация</a:t>
            </a: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сының мысалдары</a:t>
            </a:r>
          </a:p>
          <a:p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char[]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characterArray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b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{ ‘b</a:t>
            </a:r>
            <a:r>
              <a:rPr lang="ru-RU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', '</a:t>
            </a:r>
            <a:r>
              <a:rPr lang="en-US" sz="240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', 'r', 't', 'h', ' ', 'd', '</a:t>
            </a:r>
            <a:r>
              <a:rPr lang="ru-RU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а', 'у' } ;</a:t>
            </a:r>
            <a:br>
              <a:rPr lang="ru-RU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 </a:t>
            </a:r>
            <a:r>
              <a:rPr lang="en-US" sz="240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originalString</a:t>
            </a:r>
            <a:r>
              <a:rPr lang="en-US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"Welcome to </a:t>
            </a:r>
            <a:r>
              <a:rPr lang="ru-RU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С# </a:t>
            </a:r>
            <a:r>
              <a:rPr lang="en-US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programming!";</a:t>
            </a:r>
            <a:br>
              <a:rPr lang="en-US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 </a:t>
            </a:r>
            <a:r>
              <a:rPr lang="en-US" sz="240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stringl</a:t>
            </a:r>
            <a:r>
              <a:rPr lang="en-US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originalString</a:t>
            </a:r>
            <a:r>
              <a:rPr lang="en-US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en-US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 string2 </a:t>
            </a:r>
            <a:r>
              <a:rPr lang="en-US" sz="240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newstring</a:t>
            </a:r>
            <a:r>
              <a:rPr lang="en-US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40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characterArray</a:t>
            </a:r>
            <a:r>
              <a:rPr lang="en-US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);</a:t>
            </a:r>
            <a:br>
              <a:rPr lang="en-US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00000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 string3 </a:t>
            </a:r>
            <a:r>
              <a:rPr lang="en-US" sz="2400" dirty="0" err="1">
                <a:solidFill>
                  <a:srgbClr val="00000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newstring</a:t>
            </a:r>
            <a:r>
              <a:rPr lang="en-US" sz="2400" dirty="0">
                <a:solidFill>
                  <a:srgbClr val="00000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400" dirty="0" err="1">
                <a:solidFill>
                  <a:srgbClr val="00000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characterArray</a:t>
            </a:r>
            <a:r>
              <a:rPr lang="en-US" sz="2400" dirty="0">
                <a:solidFill>
                  <a:srgbClr val="00000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6, 3 );</a:t>
            </a:r>
            <a:br>
              <a:rPr lang="en-US" sz="2400" dirty="0">
                <a:solidFill>
                  <a:srgbClr val="00000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 string4 </a:t>
            </a:r>
            <a:r>
              <a:rPr lang="en-US" sz="240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newstring</a:t>
            </a:r>
            <a:r>
              <a:rPr lang="en-US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'</a:t>
            </a:r>
            <a:r>
              <a:rPr lang="ru-RU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С', 5 );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124C0D6-381A-4041-8CD3-467F9E907DFB}"/>
              </a:ext>
            </a:extLst>
          </p:cNvPr>
          <p:cNvSpPr/>
          <p:nvPr/>
        </p:nvSpPr>
        <p:spPr>
          <a:xfrm>
            <a:off x="1043608" y="4145012"/>
            <a:ext cx="67687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Нәтижесі:</a:t>
            </a:r>
          </a:p>
          <a:p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"Welcome to С# programming!"</a:t>
            </a:r>
            <a:b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"birth day"</a:t>
            </a:r>
            <a:b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"day"</a:t>
            </a:r>
            <a:b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“CCCCC" </a:t>
            </a:r>
            <a:b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05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5507" y="620688"/>
            <a:ext cx="918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/>
              <a:t>Мысал,</a:t>
            </a:r>
            <a:endParaRPr lang="ru-RU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07710"/>
            <a:ext cx="7933049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356243" y="15660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b="1" dirty="0">
                <a:latin typeface="Times New Roman" pitchFamily="18" charset="0"/>
                <a:cs typeface="Times New Roman" pitchFamily="18" charset="0"/>
              </a:rPr>
              <a:t>Жолдық айнымалы ұғымы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674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8961ED-5A8B-4B5D-8C43-1B713E0FD534}"/>
              </a:ext>
            </a:extLst>
          </p:cNvPr>
          <p:cNvSpPr/>
          <p:nvPr/>
        </p:nvSpPr>
        <p:spPr>
          <a:xfrm>
            <a:off x="755576" y="404664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ru-RU" sz="2400" b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ндексаторы</a:t>
            </a:r>
            <a:endParaRPr lang="ru-RU" sz="2400" b="1" u="sng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string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индексаторы,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кез-келген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симводы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D9ABB3C-702E-46BC-84AD-99CBB2135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354238"/>
              </p:ext>
            </p:extLst>
          </p:nvPr>
        </p:nvGraphicFramePr>
        <p:xfrm>
          <a:off x="863587" y="1556792"/>
          <a:ext cx="7848871" cy="1737360"/>
        </p:xfrm>
        <a:graphic>
          <a:graphicData uri="http://schemas.openxmlformats.org/drawingml/2006/table">
            <a:tbl>
              <a:tblPr/>
              <a:tblGrid>
                <a:gridCol w="7848871">
                  <a:extLst>
                    <a:ext uri="{9D8B030D-6E8A-4147-A177-3AD203B41FA5}">
                      <a16:colId xmlns:a16="http://schemas.microsoft.com/office/drawing/2014/main" val="4201265468"/>
                    </a:ext>
                  </a:extLst>
                </a:gridCol>
              </a:tblGrid>
              <a:tr h="1123385">
                <a:tc>
                  <a:txBody>
                    <a:bodyPr/>
                    <a:lstStyle/>
                    <a:p>
                      <a:r>
                        <a:rPr lang="ru-RU" sz="2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// </a:t>
                      </a:r>
                      <a:r>
                        <a:rPr lang="ru-RU" sz="24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символдарды</a:t>
                      </a:r>
                      <a:r>
                        <a:rPr lang="ru-RU" sz="2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24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индекстері</a:t>
                      </a:r>
                      <a:r>
                        <a:rPr lang="ru-RU" sz="2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қолданып</a:t>
                      </a:r>
                      <a:r>
                        <a:rPr lang="ru-RU" sz="2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кері</a:t>
                      </a:r>
                      <a:r>
                        <a:rPr lang="ru-RU" sz="2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тіртіпте</a:t>
                      </a:r>
                      <a:r>
                        <a:rPr lang="ru-RU" sz="2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шығару</a:t>
                      </a:r>
                      <a:endParaRPr lang="ru-RU" sz="2400" b="0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kumimoji="0" lang="ru-RU" altLang="ru-RU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Console.Write</a:t>
                      </a:r>
                      <a:r>
                        <a:rPr kumimoji="0" lang="ru-RU" altLang="ru-R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"</a:t>
                      </a:r>
                      <a:r>
                        <a:rPr kumimoji="0" lang="ru-RU" altLang="ru-RU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kumimoji="0" lang="ru-RU" altLang="ru-R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string</a:t>
                      </a:r>
                      <a:r>
                        <a:rPr kumimoji="0" lang="ru-RU" altLang="ru-R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reversed</a:t>
                      </a:r>
                      <a:r>
                        <a:rPr kumimoji="0" lang="ru-RU" altLang="ru-R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kumimoji="0" lang="ru-RU" altLang="ru-R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" );</a:t>
                      </a:r>
                      <a:r>
                        <a:rPr kumimoji="0" lang="ru-RU" altLang="ru-R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r>
                        <a:rPr lang="en-US" sz="2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 ( </a:t>
                      </a:r>
                      <a:r>
                        <a:rPr lang="en-US" sz="2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</a:t>
                      </a:r>
                      <a:r>
                        <a:rPr lang="en-US" sz="2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= </a:t>
                      </a:r>
                      <a:r>
                        <a:rPr lang="en-US" sz="2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stringl.Length</a:t>
                      </a:r>
                      <a:r>
                        <a:rPr lang="en-US" sz="2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- 1; </a:t>
                      </a:r>
                      <a:r>
                        <a:rPr lang="ru-RU" sz="2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2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&gt;= 0; </a:t>
                      </a:r>
                      <a:r>
                        <a:rPr lang="ru-RU" sz="2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kk-KZ" sz="2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--</a:t>
                      </a:r>
                      <a:r>
                        <a:rPr lang="en-US" sz="2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2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br>
                        <a:rPr lang="en-US" sz="2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sz="2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Console.Write</a:t>
                      </a:r>
                      <a:r>
                        <a:rPr lang="en-US" sz="2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 </a:t>
                      </a:r>
                      <a:r>
                        <a:rPr lang="en-US" sz="2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stringl</a:t>
                      </a:r>
                      <a:r>
                        <a:rPr lang="en-US" sz="2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2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] );</a:t>
                      </a:r>
                      <a:r>
                        <a:rPr lang="en-US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939934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80DC749-BF13-4FD1-89D7-43E37F3B7C13}"/>
              </a:ext>
            </a:extLst>
          </p:cNvPr>
          <p:cNvSpPr/>
          <p:nvPr/>
        </p:nvSpPr>
        <p:spPr>
          <a:xfrm>
            <a:off x="846459" y="3757651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err="1">
                <a:solidFill>
                  <a:srgbClr val="000000"/>
                </a:solidFill>
                <a:latin typeface="*Minion Pro-5703-Identity-H"/>
              </a:rPr>
              <a:t>Length</a:t>
            </a:r>
            <a:r>
              <a:rPr lang="ru-RU" sz="2400" u="sng" dirty="0">
                <a:solidFill>
                  <a:srgbClr val="000000"/>
                </a:solidFill>
                <a:latin typeface="*Minion Pro-5703-Identity-H"/>
              </a:rPr>
              <a:t> </a:t>
            </a:r>
            <a:r>
              <a:rPr lang="kk-KZ" sz="2400" b="1" u="sng" dirty="0">
                <a:solidFill>
                  <a:srgbClr val="000000"/>
                </a:solidFill>
                <a:latin typeface="*Minion Pro-5703-Identity-H"/>
              </a:rPr>
              <a:t>қасиеті</a:t>
            </a:r>
            <a:r>
              <a:rPr lang="ru-RU" sz="2400" dirty="0">
                <a:solidFill>
                  <a:srgbClr val="000000"/>
                </a:solidFill>
                <a:latin typeface="*Minion Pro-5703-Identity-H"/>
              </a:rPr>
              <a:t>, </a:t>
            </a:r>
          </a:p>
          <a:p>
            <a:r>
              <a:rPr lang="ru-RU" sz="2400" dirty="0">
                <a:solidFill>
                  <a:srgbClr val="000000"/>
                </a:solidFill>
                <a:latin typeface="*Minion Pro-5703-Identity-H"/>
              </a:rPr>
              <a:t>    - </a:t>
            </a:r>
            <a:r>
              <a:rPr lang="ru-RU" sz="2400" dirty="0" err="1">
                <a:solidFill>
                  <a:srgbClr val="000000"/>
                </a:solidFill>
                <a:latin typeface="*Minion Pro-5703-Identity-H"/>
              </a:rPr>
              <a:t>жолдың</a:t>
            </a:r>
            <a:r>
              <a:rPr lang="ru-RU" sz="2400" dirty="0">
                <a:solidFill>
                  <a:srgbClr val="000000"/>
                </a:solidFill>
                <a:latin typeface="*Minion Pro-5703-Identity-H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*Minion Pro-5703-Identity-H"/>
              </a:rPr>
              <a:t>ұзындығын</a:t>
            </a:r>
            <a:r>
              <a:rPr lang="ru-RU" sz="2400" dirty="0">
                <a:solidFill>
                  <a:srgbClr val="000000"/>
                </a:solidFill>
                <a:latin typeface="*Minion Pro-5703-Identity-H"/>
              </a:rPr>
              <a:t>  </a:t>
            </a:r>
            <a:r>
              <a:rPr lang="ru-RU" sz="2400" dirty="0" err="1">
                <a:solidFill>
                  <a:srgbClr val="000000"/>
                </a:solidFill>
                <a:latin typeface="*Minion Pro-5703-Identity-H"/>
              </a:rPr>
              <a:t>қайтарады</a:t>
            </a:r>
            <a:r>
              <a:rPr lang="ru-RU" sz="2400" dirty="0">
                <a:solidFill>
                  <a:srgbClr val="000000"/>
                </a:solidFill>
                <a:latin typeface="*Minion Pro-5703-Identity-H"/>
              </a:rPr>
              <a:t>.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84FC68A-0694-46A6-8657-597D152FA3DF}"/>
              </a:ext>
            </a:extLst>
          </p:cNvPr>
          <p:cNvSpPr/>
          <p:nvPr/>
        </p:nvSpPr>
        <p:spPr>
          <a:xfrm>
            <a:off x="880717" y="4727147"/>
            <a:ext cx="7848870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Console.Writeline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"Length of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stringl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"+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.Length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498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16BED9D-7A82-41B4-879C-AA5CEE182788}"/>
              </a:ext>
            </a:extLst>
          </p:cNvPr>
          <p:cNvSpPr/>
          <p:nvPr/>
        </p:nvSpPr>
        <p:spPr>
          <a:xfrm>
            <a:off x="624144" y="1484784"/>
            <a:ext cx="7920880" cy="33547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string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stringl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"hello there";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Копирование символов из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stringl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characterArray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stringl.CopyTo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( 0,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characterArray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characterArray.Length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);</a:t>
            </a:r>
          </a:p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Console.Write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"\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nThe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character array is: " )</a:t>
            </a:r>
          </a:p>
          <a:p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character array is: hello</a:t>
            </a:r>
            <a:endParaRPr lang="ru-RU" sz="2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C9A0B1B-4C51-4D05-9053-ED10707C0339}"/>
              </a:ext>
            </a:extLst>
          </p:cNvPr>
          <p:cNvSpPr/>
          <p:nvPr/>
        </p:nvSpPr>
        <p:spPr>
          <a:xfrm>
            <a:off x="611560" y="476672"/>
            <a:ext cx="78488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СоруТо</a:t>
            </a:r>
            <a:r>
              <a:rPr lang="ru-RU" sz="24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әдісі</a:t>
            </a:r>
            <a:r>
              <a:rPr lang="ru-RU" sz="24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-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символдарды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көшіреді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276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BE5E0A7-D981-4D3B-B102-D3A7A4BD7FF6}"/>
              </a:ext>
            </a:extLst>
          </p:cNvPr>
          <p:cNvSpPr/>
          <p:nvPr/>
        </p:nvSpPr>
        <p:spPr>
          <a:xfrm>
            <a:off x="611560" y="1166842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символдарды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жазылған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күйінде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@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символы  литерал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жазылады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"С: \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MyFolder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\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MySubFolder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\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MyFile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txt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string file = "C:\\MyFolder\\MySubFolder\\MyFile.txt";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2)</a:t>
            </a: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символын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қолданып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жазуға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dirty="0"/>
            </a:br>
            <a:r>
              <a:rPr lang="ru-RU" dirty="0"/>
              <a:t>         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string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@"C:\MyFolder\MySubFolder\MyFile.txt"; </a:t>
            </a:r>
            <a:br>
              <a:rPr lang="ru-RU" sz="2400" dirty="0"/>
            </a:br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7F49CDA-24E9-44B6-92AF-6178ED0CE755}"/>
              </a:ext>
            </a:extLst>
          </p:cNvPr>
          <p:cNvSpPr/>
          <p:nvPr/>
        </p:nvSpPr>
        <p:spPr>
          <a:xfrm>
            <a:off x="1020551" y="404664"/>
            <a:ext cx="56774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@  </a:t>
            </a:r>
            <a:r>
              <a:rPr lang="ru-RU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  </a:t>
            </a:r>
            <a:r>
              <a:rPr lang="ru-RU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символдарын</a:t>
            </a: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800" b="1" u="sng" dirty="0"/>
          </a:p>
        </p:txBody>
      </p:sp>
    </p:spTree>
    <p:extLst>
      <p:ext uri="{BB962C8B-B14F-4D97-AF65-F5344CB8AC3E}">
        <p14:creationId xmlns:p14="http://schemas.microsoft.com/office/powerpoint/2010/main" val="1792127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FCAA0D9-9353-43BA-BF96-2FC9CF705C9D}"/>
              </a:ext>
            </a:extLst>
          </p:cNvPr>
          <p:cNvSpPr/>
          <p:nvPr/>
        </p:nvSpPr>
        <p:spPr>
          <a:xfrm>
            <a:off x="597564" y="801704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tring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класс</a:t>
            </a: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 </a:t>
            </a:r>
            <a:r>
              <a:rPr lang="kk-KZ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салыстырудың бірнеше әдістерін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ұсынады. Жолдарды салыстырудың бірнеше әдістері бар: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Equals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CompareTo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=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операторы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7B586F-B561-46A6-BBA5-5DF571B51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985" y="2567137"/>
            <a:ext cx="7838094" cy="23806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E89BC7C-542C-4E87-A32C-3170426930B3}"/>
              </a:ext>
            </a:extLst>
          </p:cNvPr>
          <p:cNvSpPr/>
          <p:nvPr/>
        </p:nvSpPr>
        <p:spPr>
          <a:xfrm>
            <a:off x="714568" y="5639635"/>
            <a:ext cx="5688632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</a:t>
            </a:r>
            <a:r>
              <a:rPr lang="ru-RU" sz="28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CompareTo</a:t>
            </a:r>
            <a:r>
              <a:rPr lang="en-US" sz="28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string2)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338CF4A-5A45-489A-A3C1-B3854B5EF585}"/>
              </a:ext>
            </a:extLst>
          </p:cNvPr>
          <p:cNvSpPr/>
          <p:nvPr/>
        </p:nvSpPr>
        <p:spPr>
          <a:xfrm>
            <a:off x="437832" y="2149028"/>
            <a:ext cx="74303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Equals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әдісін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әне</a:t>
            </a:r>
            <a:r>
              <a:rPr lang="kk-KZ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==  </a:t>
            </a: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операторын</a:t>
            </a:r>
            <a:r>
              <a:rPr lang="kk-KZ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 мысалы</a:t>
            </a:r>
            <a:endParaRPr lang="ru-RU" sz="24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209A065-0A7F-4A46-B87A-86413AE3CCEB}"/>
              </a:ext>
            </a:extLst>
          </p:cNvPr>
          <p:cNvSpPr/>
          <p:nvPr/>
        </p:nvSpPr>
        <p:spPr>
          <a:xfrm>
            <a:off x="447016" y="5177970"/>
            <a:ext cx="4931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CompareTo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әдісін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 мысалы</a:t>
            </a:r>
            <a:endParaRPr lang="ru-RU" sz="24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2EF2026-3CD2-481A-A8DA-8386B95BBA09}"/>
              </a:ext>
            </a:extLst>
          </p:cNvPr>
          <p:cNvSpPr/>
          <p:nvPr/>
        </p:nvSpPr>
        <p:spPr>
          <a:xfrm>
            <a:off x="2392837" y="206444"/>
            <a:ext cx="39051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 салыстыру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44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1BA550-D03D-44BE-966D-179D271CC8BC}"/>
              </a:ext>
            </a:extLst>
          </p:cNvPr>
          <p:cNvSpPr/>
          <p:nvPr/>
        </p:nvSpPr>
        <p:spPr>
          <a:xfrm>
            <a:off x="683568" y="695744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Жолдарда бастапқы немесе соңғы символдарын  тексеру </a:t>
            </a:r>
          </a:p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ол үшін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StartsWith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және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EndsWith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әдістері қолданылады.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59DBF16-5ED6-4557-BF69-E0CD016A4372}"/>
              </a:ext>
            </a:extLst>
          </p:cNvPr>
          <p:cNvSpPr/>
          <p:nvPr/>
        </p:nvSpPr>
        <p:spPr>
          <a:xfrm>
            <a:off x="551814" y="1556792"/>
            <a:ext cx="8300395" cy="489364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string[] strings = { "started", "starting", "ended", "ending" };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Проверяем, начинается ли каждая строка в массиве с "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(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strings.Length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++)</a:t>
            </a:r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  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( strings[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].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StartsWith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"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") )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Console.Writeline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"\"" + strings[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] + "\"" +  " starts with \"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\"");</a:t>
            </a:r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( strings[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].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EndsWith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"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") )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Console.Writeline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"\"" + strings[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] + "\"" + " ends with \"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\"");</a:t>
            </a:r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  . . .  .</a:t>
            </a:r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Нәтижесі:</a:t>
            </a:r>
          </a:p>
          <a:p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"started" starts with "</a:t>
            </a:r>
            <a:r>
              <a:rPr lang="en-US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7649F60-ECCC-437E-AE18-FA23F4BE42DE}"/>
              </a:ext>
            </a:extLst>
          </p:cNvPr>
          <p:cNvSpPr/>
          <p:nvPr/>
        </p:nvSpPr>
        <p:spPr>
          <a:xfrm>
            <a:off x="423542" y="172524"/>
            <a:ext cx="83003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StartsWith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және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EndsWith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әдістері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985044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73BE490-0790-4FB8-B4FF-A83AB35D814B}"/>
              </a:ext>
            </a:extLst>
          </p:cNvPr>
          <p:cNvSpPr/>
          <p:nvPr/>
        </p:nvSpPr>
        <p:spPr>
          <a:xfrm>
            <a:off x="480144" y="188640"/>
            <a:ext cx="80466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</a:t>
            </a:r>
            <a:r>
              <a:rPr lang="kk-KZ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дар мен ішкі жолдарды іздеу</a:t>
            </a:r>
          </a:p>
          <a:p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ол үшін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IndexOf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IndexOfAny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LastindexOf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LastindexOfAny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әдістері қолданылады.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BF250F-15CD-4B35-A646-61569F3F8A0F}"/>
              </a:ext>
            </a:extLst>
          </p:cNvPr>
          <p:cNvSpPr/>
          <p:nvPr/>
        </p:nvSpPr>
        <p:spPr>
          <a:xfrm>
            <a:off x="480144" y="1388969"/>
            <a:ext cx="7848872" cy="51706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 1  Проверка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IndexOf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поиска символа в строке</a:t>
            </a:r>
          </a:p>
          <a:p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Console.Writeline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"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'с'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located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index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+</a:t>
            </a:r>
          </a:p>
          <a:p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letters.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IndexOf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'с' ) );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 2  Проверка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LastindexOf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поиска символа в строке</a:t>
            </a:r>
          </a:p>
          <a:p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Console.Writeline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"\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nlast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'с'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located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index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 +</a:t>
            </a:r>
          </a:p>
          <a:p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letters.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LastindexOf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'с') ) ;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 3 Проверка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IndexOf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поиска подстроки</a:t>
            </a:r>
          </a:p>
          <a:p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Console.Writeline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"\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nFirst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\"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\"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located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index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 +</a:t>
            </a:r>
          </a:p>
          <a:p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letters.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IndexOf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"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"));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 4  Проверка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LastlndexOf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поиска подстроки</a:t>
            </a:r>
          </a:p>
          <a:p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Console.Writeline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"\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nlast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\"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\"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located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index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 +</a:t>
            </a:r>
          </a:p>
          <a:p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letters.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LastlndexOf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"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"));</a:t>
            </a:r>
          </a:p>
        </p:txBody>
      </p:sp>
    </p:spTree>
    <p:extLst>
      <p:ext uri="{BB962C8B-B14F-4D97-AF65-F5344CB8AC3E}">
        <p14:creationId xmlns:p14="http://schemas.microsoft.com/office/powerpoint/2010/main" val="12267287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A6217E7-CA43-4250-B7FD-A2ABD6079DD1}"/>
              </a:ext>
            </a:extLst>
          </p:cNvPr>
          <p:cNvSpPr/>
          <p:nvPr/>
        </p:nvSpPr>
        <p:spPr>
          <a:xfrm>
            <a:off x="827584" y="404664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қайтару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(извлечение подстрок)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Substring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әдісі қолданылады.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1FF8120-ED21-4089-9D5B-4D9811F5CBD8}"/>
              </a:ext>
            </a:extLst>
          </p:cNvPr>
          <p:cNvSpPr/>
          <p:nvPr/>
        </p:nvSpPr>
        <p:spPr>
          <a:xfrm>
            <a:off x="611560" y="1235661"/>
            <a:ext cx="79208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string letters = "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abcdefghijklmabcdefghijklm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";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Вызов метода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Substring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одним параметром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Console.Writeline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"Substring from index 20 to end is \"" +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letters.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Substring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( 20)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"\"");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Вызов метода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Substring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двумя параметрами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Console.Writeline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"Substring from index 0 of length 6 is \""+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letters.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Substring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( 0, 6) 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"\"" );</a:t>
            </a:r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  . . .  .</a:t>
            </a:r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Нәтижесі:</a:t>
            </a:r>
          </a:p>
          <a:p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Substring from index 20 to end is "</a:t>
            </a:r>
            <a:r>
              <a:rPr lang="en-US" sz="2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hijklm</a:t>
            </a: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b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Substring from index 0 of length 6 is "</a:t>
            </a:r>
            <a:r>
              <a:rPr lang="en-US" sz="2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abcdef</a:t>
            </a: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816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DC5A87-49C3-4B09-AE38-8F3A3E606A87}"/>
              </a:ext>
            </a:extLst>
          </p:cNvPr>
          <p:cNvSpPr/>
          <p:nvPr/>
        </p:nvSpPr>
        <p:spPr>
          <a:xfrm>
            <a:off x="827584" y="476672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біріктіру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(Конкатенация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D6C5C98-F959-447C-BE34-C55E72C5B22C}"/>
              </a:ext>
            </a:extLst>
          </p:cNvPr>
          <p:cNvSpPr/>
          <p:nvPr/>
        </p:nvSpPr>
        <p:spPr>
          <a:xfrm>
            <a:off x="1187624" y="953725"/>
            <a:ext cx="7128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, -   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операторлары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/>
              <a:t>Concat</a:t>
            </a:r>
            <a:r>
              <a:rPr lang="en-US" sz="2400" dirty="0"/>
              <a:t> </a:t>
            </a:r>
            <a:r>
              <a:rPr lang="kk-KZ" sz="2400" dirty="0"/>
              <a:t>әдісі қ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олданылады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ABB3CBC-9465-4B03-B8B1-083818E4412D}"/>
              </a:ext>
            </a:extLst>
          </p:cNvPr>
          <p:cNvSpPr/>
          <p:nvPr/>
        </p:nvSpPr>
        <p:spPr>
          <a:xfrm>
            <a:off x="755576" y="1758932"/>
            <a:ext cx="799288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14350" indent="-514350">
              <a:buAutoNum type="arabicParenR"/>
            </a:pPr>
            <a:r>
              <a:rPr lang="en-US" sz="240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Console.Writeline</a:t>
            </a:r>
            <a:r>
              <a:rPr lang="en-US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"</a:t>
            </a:r>
            <a:r>
              <a:rPr lang="en-US" sz="240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stringl</a:t>
            </a:r>
            <a:r>
              <a:rPr lang="en-US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\""+ </a:t>
            </a:r>
            <a:r>
              <a:rPr lang="en-US" sz="240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stringl</a:t>
            </a:r>
            <a:r>
              <a:rPr lang="en-US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"\"\n"+ "string2 = \"" + string2 + "\"" );</a:t>
            </a:r>
            <a:endParaRPr lang="ru-RU" sz="2400"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R"/>
            </a:pPr>
            <a:endParaRPr lang="ru-RU" sz="2400"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en-US" sz="240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string.Concat</a:t>
            </a:r>
            <a:r>
              <a:rPr lang="en-US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string</a:t>
            </a:r>
            <a:r>
              <a:rPr lang="kk-KZ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string2)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983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70851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b="1"/>
              <a:t>КӨПӨЛШЕМДІ МАССИВ</a:t>
            </a:r>
            <a:r>
              <a:rPr lang="kk-KZ" b="1" dirty="0"/>
              <a:t>ТЕР</a:t>
            </a:r>
            <a:r>
              <a:rPr lang="en-US" dirty="0"/>
              <a:t> 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6145" y="593856"/>
            <a:ext cx="3486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Екі өлшемді массивтер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79586" y="1268760"/>
            <a:ext cx="8568952" cy="7386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Мысал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709F"/>
                </a:solidFill>
                <a:effectLst/>
                <a:latin typeface="Times New Roman" pitchFamily="18" charset="0"/>
                <a:cs typeface="Times New Roman" pitchFamily="18" charset="0"/>
                <a:hlinkClick r:id="rId2"/>
              </a:rPr>
              <a:t>Rank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709F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kk-KZ" sz="2400" b="0" i="0" u="none" strike="noStrike" cap="none" normalizeH="0" baseline="0" dirty="0">
                <a:ln>
                  <a:noFill/>
                </a:ln>
                <a:solidFill>
                  <a:srgbClr val="00709F"/>
                </a:solidFill>
                <a:effectLst/>
                <a:latin typeface="Times New Roman" pitchFamily="18" charset="0"/>
                <a:cs typeface="Times New Roman" pitchFamily="18" charset="0"/>
              </a:rPr>
              <a:t>қасиеті</a:t>
            </a:r>
            <a:r>
              <a:rPr kumimoji="0" lang="kk-KZ" sz="2400" b="0" i="0" u="none" strike="noStrike" cap="none" normalizeH="0" dirty="0">
                <a:ln>
                  <a:noFill/>
                </a:ln>
                <a:solidFill>
                  <a:srgbClr val="00709F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 массив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өлшемін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кқрсетеді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86776" y="1916832"/>
            <a:ext cx="8261762" cy="3693319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class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TestArraysClass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{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static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void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Main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()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{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//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Declare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and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initialize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an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array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8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int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[,]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theArray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=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new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int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[5, 10];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System.Console.WriteLine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"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The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array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has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{0}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dimensions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."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theArray.Rank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);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}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}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//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Output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The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array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has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2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dimensions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155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b="1"/>
              <a:t>КӨПӨЛШЕМДІ МАССИВ</a:t>
            </a:r>
            <a:r>
              <a:rPr lang="kk-KZ" b="1" dirty="0"/>
              <a:t>ТЕР</a:t>
            </a:r>
            <a:r>
              <a:rPr lang="en-US" dirty="0"/>
              <a:t> 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6145" y="593856"/>
            <a:ext cx="3486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Екі өлшемді массивтер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151445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Мысал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 4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жолдан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 2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бағанадан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тұратын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x-none" sz="2000">
                <a:latin typeface="Times New Roman" pitchFamily="18" charset="0"/>
                <a:cs typeface="Times New Roman" pitchFamily="18" charset="0"/>
              </a:rPr>
              <a:t>кі өлшемді массивт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39552" y="1632084"/>
            <a:ext cx="7920880" cy="369332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sz="24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[,] array = </a:t>
            </a:r>
            <a:r>
              <a:rPr kumimoji="0" lang="ru-RU" sz="2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new</a:t>
            </a:r>
            <a:r>
              <a:rPr kumimoji="0" lang="ru-RU" sz="24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sz="2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sz="24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[4, 2];</a:t>
            </a:r>
            <a:r>
              <a:rPr kumimoji="0" lang="ru-RU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1562" y="2521987"/>
            <a:ext cx="79088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Следующее объявление создает трехмерный массив с количеством элементов 4, 2 и 3.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581561" y="3168318"/>
            <a:ext cx="7908870" cy="369332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sz="24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[, ,] array1 = </a:t>
            </a:r>
            <a:r>
              <a:rPr kumimoji="0" lang="ru-RU" sz="2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new</a:t>
            </a:r>
            <a:r>
              <a:rPr kumimoji="0" lang="ru-RU" sz="24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sz="2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sz="24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[4, 2, 3];</a:t>
            </a:r>
            <a:r>
              <a:rPr kumimoji="0" lang="ru-RU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44709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b="1"/>
              <a:t>КӨПӨЛШЕМДІ МАССИВ</a:t>
            </a:r>
            <a:r>
              <a:rPr lang="kk-KZ" b="1" dirty="0"/>
              <a:t>ТЕР</a:t>
            </a:r>
            <a:r>
              <a:rPr lang="en-US" dirty="0"/>
              <a:t> 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6145" y="593856"/>
            <a:ext cx="3486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Екі өлшемді массивтер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9252" y="1046928"/>
            <a:ext cx="80648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dirty="0">
                <a:latin typeface="Times New Roman" pitchFamily="18" charset="0"/>
                <a:cs typeface="Times New Roman" pitchFamily="18" charset="0"/>
              </a:rPr>
              <a:t>Инициализация массива. </a:t>
            </a:r>
          </a:p>
          <a:p>
            <a:pPr indent="457200"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Массив можно инициализировать при объявлении, как показано в следующем примере.</a:t>
            </a:r>
          </a:p>
          <a:p>
            <a:endParaRPr lang="ru-RU" dirty="0"/>
          </a:p>
          <a:p>
            <a:br>
              <a:rPr lang="ru-RU" dirty="0"/>
            </a:br>
            <a:endParaRPr lang="ru-RU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29846" y="1924093"/>
            <a:ext cx="8004301" cy="3323987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//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Two-dimensional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array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.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[,] array2D =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new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[,] { { 1, 2 }, { 3, 4 }, { 5, 6 }, { 7, 8 } };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>
              <a:ln>
                <a:noFill/>
              </a:ln>
              <a:solidFill>
                <a:srgbClr val="008000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//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The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same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array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with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dimensions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specified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.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[,] array2Da =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new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[4, 2] { { 1, 2 }, { 3, 4 }, { 5, 6 }, { 7, 8 } };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>
              <a:ln>
                <a:noFill/>
              </a:ln>
              <a:solidFill>
                <a:srgbClr val="008000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8000"/>
              </a:solidFill>
              <a:latin typeface="Consolas" pitchFamily="49" charset="0"/>
              <a:cs typeface="Consolas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// A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similar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array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with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string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elements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.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string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[,] array2Db =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new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string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[3, 2] { {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one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,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two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}, {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three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,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four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}, {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five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,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six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itchFamily="49" charset="0"/>
                <a:cs typeface="Consolas" pitchFamily="49" charset="0"/>
              </a:rPr>
              <a:t>"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} };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29556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67544" y="1465475"/>
            <a:ext cx="7128792" cy="2585323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//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Accessing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array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elements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.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System.Console.WriteLine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(array2D[0, 0]);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System.Console.WriteLine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(array2D[0, 1]);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System.Console.WriteLine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(array2D[1, 0]);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System.Console.WriteLine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(array2D[1, 1]);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System.Console.WriteLine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(array2D[3, 0]);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System.Console.WriteLine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(array2Db[1, 0]);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88640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b="1"/>
              <a:t>КӨПӨЛШЕМДІ МАССИВ</a:t>
            </a:r>
            <a:r>
              <a:rPr lang="kk-KZ" b="1" dirty="0"/>
              <a:t>ТЕР</a:t>
            </a:r>
            <a:r>
              <a:rPr lang="en-US" dirty="0"/>
              <a:t> 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6145" y="593856"/>
            <a:ext cx="3486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Екі өлшемді массивтер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9083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0319" y="1055521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Можно также инициализировать массив, не указывая его размерность.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30319" y="1701852"/>
            <a:ext cx="8136904" cy="738664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[,] array4 = { { 1, 2 }, { 3, 4 }, { 5, 6 }, { 7, 8 } };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95536" y="2899102"/>
            <a:ext cx="8159711" cy="923330"/>
          </a:xfrm>
          <a:prstGeom prst="rect">
            <a:avLst/>
          </a:prstGeom>
          <a:solidFill>
            <a:srgbClr val="F9F2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3)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Если нужно создать переменную массива без инициализации, то необходимо использовать оператор 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C7254E"/>
                </a:solidFill>
                <a:effectLst/>
                <a:latin typeface="Times New Roman" pitchFamily="18" charset="0"/>
                <a:cs typeface="Times New Roman" pitchFamily="18" charset="0"/>
              </a:rPr>
              <a:t>new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, чтобы присвоить массив переменной. В следующем примере показано использование 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C7254E"/>
                </a:solidFill>
                <a:effectLst/>
                <a:latin typeface="Times New Roman" pitchFamily="18" charset="0"/>
                <a:cs typeface="Times New Roman" pitchFamily="18" charset="0"/>
              </a:rPr>
              <a:t>new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88640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b="1"/>
              <a:t>КӨПӨЛШЕМДІ МАССИВ</a:t>
            </a:r>
            <a:r>
              <a:rPr lang="kk-KZ" b="1" dirty="0"/>
              <a:t>ТЕР</a:t>
            </a:r>
            <a:r>
              <a:rPr lang="en-US" dirty="0"/>
              <a:t> 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6145" y="593856"/>
            <a:ext cx="3486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Екі өлшемді массивтер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67544" y="3980099"/>
            <a:ext cx="8136904" cy="1107996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[,] array5; array5 =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new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[,] { { 1, 2 }, { 3, 4 }, { 5, 6 }, { 7, 8 } };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// OK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 -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дұрыс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//array5 = {{1,2}, {3,4}, {5,6}, {7,8}}; //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nsolas" pitchFamily="49" charset="0"/>
                <a:cs typeface="Consolas" pitchFamily="49" charset="0"/>
              </a:rPr>
              <a:t>Error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-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қате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8952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137518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Следующий пример присваивает значение конкретному элементу массива.</a:t>
            </a:r>
          </a:p>
          <a:p>
            <a:br>
              <a:rPr lang="ru-RU" dirty="0"/>
            </a:br>
            <a:endParaRPr lang="ru-RU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55576" y="1637267"/>
            <a:ext cx="7560840" cy="369332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array5[2, 1] = 25;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88640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b="1"/>
              <a:t>КӨПӨЛШЕМДІ МАССИВ</a:t>
            </a:r>
            <a:r>
              <a:rPr lang="kk-KZ" b="1" dirty="0"/>
              <a:t>ТЕР</a:t>
            </a:r>
            <a:r>
              <a:rPr lang="en-US" dirty="0"/>
              <a:t> 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6145" y="593856"/>
            <a:ext cx="3486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Екі өлшемді массивтер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2492895"/>
            <a:ext cx="7582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4) </a:t>
            </a:r>
            <a:r>
              <a:rPr lang="ru-RU" dirty="0"/>
              <a:t>В следующем примере кода элементы массивов инициализируются значениями по умолчанию (за исключением массивов массивов).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11560" y="3139226"/>
            <a:ext cx="7704856" cy="307777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sz="20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[,] array6 = </a:t>
            </a:r>
            <a:r>
              <a:rPr kumimoji="0" lang="ru-RU" sz="20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new</a:t>
            </a:r>
            <a:r>
              <a:rPr kumimoji="0" lang="ru-RU" sz="20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</a:t>
            </a:r>
            <a:r>
              <a:rPr kumimoji="0" lang="ru-RU" sz="20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itchFamily="49" charset="0"/>
                <a:cs typeface="Consolas" pitchFamily="49" charset="0"/>
              </a:rPr>
              <a:t>int</a:t>
            </a:r>
            <a:r>
              <a:rPr kumimoji="0" lang="ru-RU" sz="20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[10, 10];</a:t>
            </a:r>
            <a:r>
              <a:rPr kumimoji="0" lang="ru-RU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29872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1496</Words>
  <Application>Microsoft Office PowerPoint</Application>
  <PresentationFormat>Экран (4:3)</PresentationFormat>
  <Paragraphs>207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*Minion Pro-5703-Identity-H</vt:lpstr>
      <vt:lpstr>Arial</vt:lpstr>
      <vt:lpstr>Calibri</vt:lpstr>
      <vt:lpstr>Consolas</vt:lpstr>
      <vt:lpstr>Courier New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ISKM</cp:lastModifiedBy>
  <cp:revision>59</cp:revision>
  <dcterms:created xsi:type="dcterms:W3CDTF">2017-03-06T23:57:59Z</dcterms:created>
  <dcterms:modified xsi:type="dcterms:W3CDTF">2018-03-05T02:13:05Z</dcterms:modified>
</cp:coreProperties>
</file>